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开场约1分钟。各位家长，今天我们聊数理化，但先不急着介绍课程。我想和大家一起看看：孩子明明花了很多时间，为什么仍会卡在听懂却做不出来这一步？今天希望您带走的是一个更具体地帮助孩子的方法。</a:t>
            </a:r>
          </a:p>
          <a:p>
            <a:r>
              <a:t>背景为AI生成的学习主题概念图。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讲述书桌前的画面：晚上孩子还在写作业，家长本来只想问还剩多少，却忍不住问这道题老师不是讲过了吗。孩子说讲过，接着两个人都沉默。停顿3秒。家长着急的，不只是那一道题，而是孩子已经很累了，接下来到底该怎么帮。用理解的语气，不归责家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约2分钟。请听过其中一句的家长举手。观察现场，等回应后再说谢谢。听懂是进步，但仍需独立验证。换问法不会，要检查是否只记住步骤。粗心背后可能有漏条件、负号、单位、时间安排等不同原因。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约1分钟。放慢：我们常常看得见孩子的分数，却看不见他卡住的那一步。以后再看到孩子不会，除了着急，还可以多问一句：你是从哪一步开始不明白的？今天能带走这句话，就有价值。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约2分钟。老师讲解时会帮助定位条件、提示方法。考试时孩子需要自己完成这些动作。把答案盖住，把提示撤掉，才能观察独立能力。让家长理解每一步都可能成为困难所在。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约2分钟。这四类是帮助观察的角度，不是给孩子贴标签。概念、运用、变化和执行问题可能同时出现，处理方式也要看实际表现。强调不会只是结果，找到原因才有办法。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明确这是教学演示，不是真实学员记录。不要求家长解题，邀请观察一份示例作答。先展示方程，再指出示例下一行是3x−2=12。问：看到这里，除了再讲一遍，我们还能先了解什么？停下来听一两位家长回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约2分钟。依次解释三个追问：第一问检查分配律理解，第二问检查符号运算，第三问观察能否独立纠错。如果能纠错还需换题验证，不能凭一道错题下结论。这是观察线索，不是完整诊断。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约2分钟。数理化都需要把理解落实到使用。数学关注步骤理由与变化，物理要关注公式的适用条件，化学要在情境中判断、解释和应用。不要将这些概括成某种万能提分公式，也不必比较语文英语优劣。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3分钟。这是整场的方法主轴。测：结合试卷和适量题目看起点。找：确定当前最值得先处理的问题。讲：让孩子理解并用自己的话解释。练：孩子自己动手。检：撤掉提示换题验证。反馈：说明观察、完成情况与下一步。流程是可供家长判断学习支持质量的参考，不声称中心独有，也不承诺分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约2分钟。当堂会做只是起点，过几天是否还记得、换情境能否迁移，都需要继续观察。用这页说明训练、复查、综合应用之间的关系。不要宣称完成三个检查就保证考试提分。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，情绪放慢。有时孩子不愿意学，可能担心认真学了还是不会，但不能替每个孩子猜，要认真听他讲。真正有分量的信心，来自亲手完成一次尝试：昨天需要提示，今天自己想到。停顿，让家长回想孩子做出来后抬头的表情。</a:t>
            </a:r>
          </a:p>
          <a:p>
            <a:r>
              <a:t>背景为AI生成的学习主题概念图。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2分钟。到这里再介绍华北交付中心。交付落到家庭里，是先了解孩子情况、听他说过程、让他独立练习，再据实沟通下一步。1对1的价值需要通过是否针对孩子的实际问题来体现。师资信息仅口头补充已核实事实，不用学历代替教学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约1.5分钟。家长可以据此了解一次学习的实际过程：今天重点观察什么，孩子独立完成到哪一步，接下来练什么。这些是选择学习支持时可以询问的问题。这样交流，就有了比只问分数更具体的话题。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30秒。讲了这么多，最直接的方式，还是让孩子亲自来试试看。欢迎大家带孩子来华北交付中心体验一次，带着一个最近没弄懂的问题，感受一下这种学习方式。看看孩子能不能听明白，愿不愿意自己动手，觉得这样的帮助适不适合自己。先试一次，听听孩子的感受，再决定下一步。感兴趣的家长，结束后可以找我们了解体验安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约1分钟。今晚回家，可以先不问分数。问一句最近数理化里哪一个地方让你最头疼，你说说，我先听。孩子也许马上说，也许暂时不愿意，先让他知道我们愿意听他的过程。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1分钟。我们不必回头责怪自己。从今天开始，能多看懂孩子一点，就有新的可能。期待有一天，您走到孩子书桌旁，听到他说：你等一下，这一步，我想自己试试。停顿、微笑。华北交付中心愿意和您一起，从孩子眼前这一步开始。谢谢大家，欢迎会后交流。</a:t>
            </a:r>
          </a:p>
          <a:p>
            <a:r>
              <a:t>背景为AI生成的学习主题概念图。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01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01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华北交付中心"/>
          <p:cNvSpPr>
            <a:spLocks noGrp="1"/>
          </p:cNvSpPr>
          <p:nvPr/>
        </p:nvSpPr>
        <p:spPr>
          <a:xfrm>
            <a:off x="781050" y="723900"/>
            <a:ext cx="6191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95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华北交付中心</a:t>
            </a:r>
            <a:endParaRPr sz="1950" b="0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孩子的努力"/>
          <p:cNvSpPr>
            <a:spLocks noGrp="1"/>
          </p:cNvSpPr>
          <p:nvPr/>
        </p:nvSpPr>
        <p:spPr>
          <a:xfrm>
            <a:off x="762000" y="2047875"/>
            <a:ext cx="74295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00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600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孩子的努力</a:t>
            </a:r>
            <a:endParaRPr sz="600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值得被看见"/>
          <p:cNvSpPr>
            <a:spLocks noGrp="1"/>
          </p:cNvSpPr>
          <p:nvPr/>
        </p:nvSpPr>
        <p:spPr>
          <a:xfrm>
            <a:off x="762000" y="3076575"/>
            <a:ext cx="74295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0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60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值得被看见</a:t>
            </a:r>
            <a:endParaRPr sz="60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数理化学习与提分原理"/>
          <p:cNvSpPr>
            <a:spLocks noGrp="1"/>
          </p:cNvSpPr>
          <p:nvPr/>
        </p:nvSpPr>
        <p:spPr>
          <a:xfrm>
            <a:off x="800100" y="4752975"/>
            <a:ext cx="695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数理化学习与提分原理</a:t>
            </a:r>
            <a:endParaRPr sz="24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02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02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书桌前的一句话"/>
          <p:cNvSpPr>
            <a:spLocks noGrp="1"/>
          </p:cNvSpPr>
          <p:nvPr/>
        </p:nvSpPr>
        <p:spPr>
          <a:xfrm>
            <a:off x="762000" y="762000"/>
            <a:ext cx="8572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2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书桌前的一句话</a:t>
            </a:r>
            <a:endParaRPr sz="22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“老师不是讲过了吗？”"/>
          <p:cNvSpPr>
            <a:spLocks noGrp="1"/>
          </p:cNvSpPr>
          <p:nvPr/>
        </p:nvSpPr>
        <p:spPr>
          <a:xfrm>
            <a:off x="762000" y="2114550"/>
            <a:ext cx="1066800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40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40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“老师不是讲过了吗？”</a:t>
            </a:r>
            <a:endParaRPr sz="540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孩子说：“讲过。”"/>
          <p:cNvSpPr>
            <a:spLocks noGrp="1"/>
          </p:cNvSpPr>
          <p:nvPr/>
        </p:nvSpPr>
        <p:spPr>
          <a:xfrm>
            <a:off x="800100" y="3705225"/>
            <a:ext cx="10191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30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孩子说：“讲过。”</a:t>
            </a:r>
            <a:endParaRPr sz="3300" b="0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然后，两个人都不说话了。"/>
          <p:cNvSpPr>
            <a:spLocks noGrp="1"/>
          </p:cNvSpPr>
          <p:nvPr/>
        </p:nvSpPr>
        <p:spPr>
          <a:xfrm>
            <a:off x="800100" y="4724400"/>
            <a:ext cx="101917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5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然后，两个人都不说话了。</a:t>
            </a:r>
            <a:endParaRPr sz="25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03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03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这三句话，您熟悉吗？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这三句话，您熟悉吗？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01"/>
          <p:cNvSpPr>
            <a:spLocks noGrp="1"/>
          </p:cNvSpPr>
          <p:nvPr/>
        </p:nvSpPr>
        <p:spPr>
          <a:xfrm>
            <a:off x="781050" y="2095500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01</a:t>
            </a:r>
            <a:endParaRPr sz="210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“老师讲的时候，我都听懂了。”"/>
          <p:cNvSpPr>
            <a:spLocks noGrp="1"/>
          </p:cNvSpPr>
          <p:nvPr/>
        </p:nvSpPr>
        <p:spPr>
          <a:xfrm>
            <a:off x="1828800" y="1952625"/>
            <a:ext cx="9334500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2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“老师讲的时候，我都听懂了。”</a:t>
            </a:r>
            <a:endParaRPr sz="32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02"/>
          <p:cNvSpPr>
            <a:spLocks noGrp="1"/>
          </p:cNvSpPr>
          <p:nvPr/>
        </p:nvSpPr>
        <p:spPr>
          <a:xfrm>
            <a:off x="781050" y="326707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02</a:t>
            </a:r>
            <a:endParaRPr sz="210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“换个问法，我就不会了。”"/>
          <p:cNvSpPr>
            <a:spLocks noGrp="1"/>
          </p:cNvSpPr>
          <p:nvPr/>
        </p:nvSpPr>
        <p:spPr>
          <a:xfrm>
            <a:off x="1828800" y="3124200"/>
            <a:ext cx="9334500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25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225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  <a:latin typeface="Heiti TC Medium" panose="02000000000000000000" charset="-122"/>
                <a:ea typeface="Heiti TC Medium" panose="02000000000000000000" charset="-122"/>
                <a:cs typeface="Heiti TC Medium" panose="02000000000000000000" charset="-122"/>
              </a:rPr>
              <a:t>“换个问法，我就不会了。”</a:t>
            </a:r>
            <a:endParaRPr sz="3225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  <a:latin typeface="Heiti TC Medium" panose="02000000000000000000" charset="-122"/>
              <a:ea typeface="Heiti TC Medium" panose="02000000000000000000" charset="-122"/>
              <a:cs typeface="Heiti TC Medium" panose="02000000000000000000" charset="-122"/>
            </a:endParaRPr>
          </a:p>
        </p:txBody>
      </p:sp>
      <p:sp>
        <p:nvSpPr>
          <p:cNvPr id="7" name="03"/>
          <p:cNvSpPr>
            <a:spLocks noGrp="1"/>
          </p:cNvSpPr>
          <p:nvPr/>
        </p:nvSpPr>
        <p:spPr>
          <a:xfrm>
            <a:off x="781050" y="4438650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0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03</a:t>
            </a:r>
            <a:endParaRPr sz="210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“就是粗心，下次注意。”"/>
          <p:cNvSpPr>
            <a:spLocks noGrp="1"/>
          </p:cNvSpPr>
          <p:nvPr/>
        </p:nvSpPr>
        <p:spPr>
          <a:xfrm>
            <a:off x="1828800" y="4295775"/>
            <a:ext cx="9334500" cy="781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25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225" b="1">
                <a:solidFill>
                  <a:srgbClr val="182A3C"/>
                </a:solidFill>
                <a:latin typeface="Heiti TC Medium" panose="02000000000000000000" charset="-122"/>
                <a:ea typeface="Heiti TC Medium" panose="02000000000000000000" charset="-122"/>
                <a:cs typeface="Heiti TC Medium" panose="02000000000000000000" charset="-122"/>
              </a:rPr>
              <a:t>“就是粗心，下次注意。”</a:t>
            </a:r>
            <a:endParaRPr sz="3225" b="1">
              <a:solidFill>
                <a:srgbClr val="182A3C"/>
              </a:solidFill>
              <a:latin typeface="Heiti TC Medium" panose="02000000000000000000" charset="-122"/>
              <a:ea typeface="Heiti TC Medium" panose="02000000000000000000" charset="-122"/>
              <a:cs typeface="Heiti TC Medium" panose="020000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04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04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我们看得见分数"/>
          <p:cNvSpPr>
            <a:spLocks noGrp="1"/>
          </p:cNvSpPr>
          <p:nvPr/>
        </p:nvSpPr>
        <p:spPr>
          <a:xfrm>
            <a:off x="762000" y="1924050"/>
            <a:ext cx="10477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5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5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我们看得见分数</a:t>
            </a:r>
            <a:endParaRPr sz="55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还需要看见"/>
          <p:cNvSpPr>
            <a:spLocks noGrp="1"/>
          </p:cNvSpPr>
          <p:nvPr/>
        </p:nvSpPr>
        <p:spPr>
          <a:xfrm>
            <a:off x="762000" y="3181350"/>
            <a:ext cx="4572000" cy="895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4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还需要看见</a:t>
            </a:r>
            <a:endParaRPr sz="4875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卡住的那一步"/>
          <p:cNvSpPr>
            <a:spLocks noGrp="1"/>
          </p:cNvSpPr>
          <p:nvPr/>
        </p:nvSpPr>
        <p:spPr>
          <a:xfrm>
            <a:off x="762000" y="4114800"/>
            <a:ext cx="100965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卡住的那一步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05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05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听懂之后，还要独立走完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听懂之后，还要独立走完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01"/>
          <p:cNvSpPr>
            <a:spLocks noGrp="1"/>
          </p:cNvSpPr>
          <p:nvPr/>
        </p:nvSpPr>
        <p:spPr>
          <a:xfrm>
            <a:off x="762000" y="2324100"/>
            <a:ext cx="21907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01</a:t>
            </a:r>
            <a:endParaRPr sz="37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读懂题目"/>
          <p:cNvSpPr>
            <a:spLocks noGrp="1"/>
          </p:cNvSpPr>
          <p:nvPr/>
        </p:nvSpPr>
        <p:spPr>
          <a:xfrm>
            <a:off x="762000" y="3209925"/>
            <a:ext cx="25241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读懂题目</a:t>
            </a:r>
            <a:endParaRPr sz="29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找出条件"/>
          <p:cNvSpPr>
            <a:spLocks noGrp="1"/>
          </p:cNvSpPr>
          <p:nvPr/>
        </p:nvSpPr>
        <p:spPr>
          <a:xfrm>
            <a:off x="762000" y="4124325"/>
            <a:ext cx="2524125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找出条件</a:t>
            </a:r>
            <a:endParaRPr sz="217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02"/>
          <p:cNvSpPr>
            <a:spLocks noGrp="1"/>
          </p:cNvSpPr>
          <p:nvPr/>
        </p:nvSpPr>
        <p:spPr>
          <a:xfrm>
            <a:off x="3562350" y="2324100"/>
            <a:ext cx="21907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02</a:t>
            </a:r>
            <a:endParaRPr sz="37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选择方法"/>
          <p:cNvSpPr>
            <a:spLocks noGrp="1"/>
          </p:cNvSpPr>
          <p:nvPr/>
        </p:nvSpPr>
        <p:spPr>
          <a:xfrm>
            <a:off x="3562350" y="3209925"/>
            <a:ext cx="25241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选择方法</a:t>
            </a:r>
            <a:endParaRPr sz="29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说明理由"/>
          <p:cNvSpPr>
            <a:spLocks noGrp="1"/>
          </p:cNvSpPr>
          <p:nvPr/>
        </p:nvSpPr>
        <p:spPr>
          <a:xfrm>
            <a:off x="3562350" y="4124325"/>
            <a:ext cx="2524125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说明理由</a:t>
            </a:r>
            <a:endParaRPr sz="217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03"/>
          <p:cNvSpPr>
            <a:spLocks noGrp="1"/>
          </p:cNvSpPr>
          <p:nvPr/>
        </p:nvSpPr>
        <p:spPr>
          <a:xfrm>
            <a:off x="6362700" y="2324100"/>
            <a:ext cx="21907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03</a:t>
            </a:r>
            <a:endParaRPr sz="37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完成过程"/>
          <p:cNvSpPr>
            <a:spLocks noGrp="1"/>
          </p:cNvSpPr>
          <p:nvPr/>
        </p:nvSpPr>
        <p:spPr>
          <a:xfrm>
            <a:off x="6362700" y="3209925"/>
            <a:ext cx="25241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完成过程</a:t>
            </a:r>
            <a:endParaRPr sz="29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1" name="写清步骤"/>
          <p:cNvSpPr>
            <a:spLocks noGrp="1"/>
          </p:cNvSpPr>
          <p:nvPr/>
        </p:nvSpPr>
        <p:spPr>
          <a:xfrm>
            <a:off x="6362700" y="4124325"/>
            <a:ext cx="2524125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写清步骤</a:t>
            </a:r>
            <a:endParaRPr sz="217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2" name="04"/>
          <p:cNvSpPr>
            <a:spLocks noGrp="1"/>
          </p:cNvSpPr>
          <p:nvPr/>
        </p:nvSpPr>
        <p:spPr>
          <a:xfrm>
            <a:off x="9163050" y="2324100"/>
            <a:ext cx="21907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04</a:t>
            </a:r>
            <a:endParaRPr sz="37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3" name="检查结果"/>
          <p:cNvSpPr>
            <a:spLocks noGrp="1"/>
          </p:cNvSpPr>
          <p:nvPr/>
        </p:nvSpPr>
        <p:spPr>
          <a:xfrm>
            <a:off x="9163050" y="3209925"/>
            <a:ext cx="25241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9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检查结果</a:t>
            </a:r>
            <a:endParaRPr sz="29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4" name="发现问题"/>
          <p:cNvSpPr>
            <a:spLocks noGrp="1"/>
          </p:cNvSpPr>
          <p:nvPr/>
        </p:nvSpPr>
        <p:spPr>
          <a:xfrm>
            <a:off x="9163050" y="4124325"/>
            <a:ext cx="2524125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发现问题</a:t>
            </a:r>
            <a:endParaRPr sz="217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5" name="撤掉提示，才能看见孩子自己的能力。"/>
          <p:cNvSpPr>
            <a:spLocks noGrp="1"/>
          </p:cNvSpPr>
          <p:nvPr/>
        </p:nvSpPr>
        <p:spPr>
          <a:xfrm>
            <a:off x="762000" y="553402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40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撤掉提示，才能看见孩子自己的能力。</a:t>
            </a:r>
            <a:endParaRPr sz="2400" b="0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06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06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同样是“不会”，帮助可以不同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同样是“不会”，帮助可以不同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概念没理解"/>
          <p:cNvSpPr>
            <a:spLocks noGrp="1"/>
          </p:cNvSpPr>
          <p:nvPr/>
        </p:nvSpPr>
        <p:spPr>
          <a:xfrm>
            <a:off x="781050" y="2009775"/>
            <a:ext cx="42386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概念没理解</a:t>
            </a:r>
            <a:endParaRPr sz="270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回到概念，解释为什么"/>
          <p:cNvSpPr>
            <a:spLocks noGrp="1"/>
          </p:cNvSpPr>
          <p:nvPr/>
        </p:nvSpPr>
        <p:spPr>
          <a:xfrm>
            <a:off x="5686425" y="205740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回到概念，解释为什么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知道但不会用"/>
          <p:cNvSpPr>
            <a:spLocks noGrp="1"/>
          </p:cNvSpPr>
          <p:nvPr/>
        </p:nvSpPr>
        <p:spPr>
          <a:xfrm>
            <a:off x="781050" y="2943225"/>
            <a:ext cx="42386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知道但不会用</a:t>
            </a:r>
            <a:endParaRPr sz="270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识别条件，练习选方法"/>
          <p:cNvSpPr>
            <a:spLocks noGrp="1"/>
          </p:cNvSpPr>
          <p:nvPr/>
        </p:nvSpPr>
        <p:spPr>
          <a:xfrm>
            <a:off x="5686425" y="299085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识别条件，练习选方法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题目一变就卡住"/>
          <p:cNvSpPr>
            <a:spLocks noGrp="1"/>
          </p:cNvSpPr>
          <p:nvPr/>
        </p:nvSpPr>
        <p:spPr>
          <a:xfrm>
            <a:off x="781050" y="3876675"/>
            <a:ext cx="42386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题目一变就卡住</a:t>
            </a:r>
            <a:endParaRPr sz="270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比较变化，练习迁移"/>
          <p:cNvSpPr>
            <a:spLocks noGrp="1"/>
          </p:cNvSpPr>
          <p:nvPr/>
        </p:nvSpPr>
        <p:spPr>
          <a:xfrm>
            <a:off x="5686425" y="392430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比较变化，练习迁移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过程会，仍然失分"/>
          <p:cNvSpPr>
            <a:spLocks noGrp="1"/>
          </p:cNvSpPr>
          <p:nvPr/>
        </p:nvSpPr>
        <p:spPr>
          <a:xfrm>
            <a:off x="781050" y="4810125"/>
            <a:ext cx="42386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过程会，仍然失分</a:t>
            </a:r>
            <a:endParaRPr sz="270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检查审题、计算和时间安排"/>
          <p:cNvSpPr>
            <a:spLocks noGrp="1"/>
          </p:cNvSpPr>
          <p:nvPr/>
        </p:nvSpPr>
        <p:spPr>
          <a:xfrm>
            <a:off x="5686425" y="485775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检查审题、计算和时间安排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07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07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一份错题，能告诉我们什么？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一份错题，能告诉我们什么？</a:t>
            </a:r>
            <a:endParaRPr sz="34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教学演示"/>
          <p:cNvSpPr>
            <a:spLocks noGrp="1"/>
          </p:cNvSpPr>
          <p:nvPr/>
        </p:nvSpPr>
        <p:spPr>
          <a:xfrm>
            <a:off x="781050" y="1809750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教学演示</a:t>
            </a:r>
            <a:endParaRPr sz="1875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3(x − 2) = 12"/>
          <p:cNvSpPr>
            <a:spLocks noGrp="1"/>
          </p:cNvSpPr>
          <p:nvPr/>
        </p:nvSpPr>
        <p:spPr>
          <a:xfrm>
            <a:off x="762000" y="2552700"/>
            <a:ext cx="10477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8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8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3(x − 2) = 12</a:t>
            </a:r>
            <a:endParaRPr sz="58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示例作答"/>
          <p:cNvSpPr>
            <a:spLocks noGrp="1"/>
          </p:cNvSpPr>
          <p:nvPr/>
        </p:nvSpPr>
        <p:spPr>
          <a:xfrm>
            <a:off x="800100" y="4067175"/>
            <a:ext cx="1714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875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示例作答</a:t>
            </a:r>
            <a:endParaRPr sz="1875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3x − 2 = 12"/>
          <p:cNvSpPr>
            <a:spLocks noGrp="1"/>
          </p:cNvSpPr>
          <p:nvPr/>
        </p:nvSpPr>
        <p:spPr>
          <a:xfrm>
            <a:off x="2876550" y="3848100"/>
            <a:ext cx="7810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025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025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3x − 2 = 12</a:t>
            </a:r>
            <a:endParaRPr sz="5025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先听孩子说过程，再判断问题。"/>
          <p:cNvSpPr>
            <a:spLocks noGrp="1"/>
          </p:cNvSpPr>
          <p:nvPr/>
        </p:nvSpPr>
        <p:spPr>
          <a:xfrm>
            <a:off x="800100" y="557212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先听孩子说过程，再判断问题。</a:t>
            </a:r>
            <a:endParaRPr sz="24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08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08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三个追问，让问题更具体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三个追问，让问题更具体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01"/>
          <p:cNvSpPr>
            <a:spLocks noGrp="1"/>
          </p:cNvSpPr>
          <p:nvPr/>
        </p:nvSpPr>
        <p:spPr>
          <a:xfrm>
            <a:off x="781050" y="1971675"/>
            <a:ext cx="6858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01</a:t>
            </a:r>
            <a:endParaRPr sz="22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3要乘括号里的哪几部分？"/>
          <p:cNvSpPr>
            <a:spLocks noGrp="1"/>
          </p:cNvSpPr>
          <p:nvPr/>
        </p:nvSpPr>
        <p:spPr>
          <a:xfrm>
            <a:off x="1695450" y="1905000"/>
            <a:ext cx="966787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3要乘括号里的哪几部分？</a:t>
            </a:r>
            <a:endParaRPr sz="27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观察对分配律的理解"/>
          <p:cNvSpPr>
            <a:spLocks noGrp="1"/>
          </p:cNvSpPr>
          <p:nvPr/>
        </p:nvSpPr>
        <p:spPr>
          <a:xfrm>
            <a:off x="1724025" y="2505075"/>
            <a:ext cx="9525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观察对分配律的理解</a:t>
            </a:r>
            <a:endParaRPr sz="20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02"/>
          <p:cNvSpPr>
            <a:spLocks noGrp="1"/>
          </p:cNvSpPr>
          <p:nvPr/>
        </p:nvSpPr>
        <p:spPr>
          <a:xfrm>
            <a:off x="781050" y="3267075"/>
            <a:ext cx="6858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02</a:t>
            </a:r>
            <a:endParaRPr sz="22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3乘负2等于多少？"/>
          <p:cNvSpPr>
            <a:spLocks noGrp="1"/>
          </p:cNvSpPr>
          <p:nvPr/>
        </p:nvSpPr>
        <p:spPr>
          <a:xfrm>
            <a:off x="1695450" y="3200400"/>
            <a:ext cx="966787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3乘负2等于多少？</a:t>
            </a:r>
            <a:endParaRPr sz="27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观察符号运算"/>
          <p:cNvSpPr>
            <a:spLocks noGrp="1"/>
          </p:cNvSpPr>
          <p:nvPr/>
        </p:nvSpPr>
        <p:spPr>
          <a:xfrm>
            <a:off x="1724025" y="3800475"/>
            <a:ext cx="9525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观察符号运算</a:t>
            </a:r>
            <a:endParaRPr sz="20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03"/>
          <p:cNvSpPr>
            <a:spLocks noGrp="1"/>
          </p:cNvSpPr>
          <p:nvPr/>
        </p:nvSpPr>
        <p:spPr>
          <a:xfrm>
            <a:off x="781050" y="4562475"/>
            <a:ext cx="6858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250" b="0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03</a:t>
            </a:r>
            <a:endParaRPr sz="2250" b="0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你能自己找到漏掉的地方吗？"/>
          <p:cNvSpPr>
            <a:spLocks noGrp="1"/>
          </p:cNvSpPr>
          <p:nvPr/>
        </p:nvSpPr>
        <p:spPr>
          <a:xfrm>
            <a:off x="1695450" y="4495800"/>
            <a:ext cx="966787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你能自己找到漏掉的地方吗？</a:t>
            </a:r>
            <a:endParaRPr sz="27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1" name="观察检查与纠错能力"/>
          <p:cNvSpPr>
            <a:spLocks noGrp="1"/>
          </p:cNvSpPr>
          <p:nvPr/>
        </p:nvSpPr>
        <p:spPr>
          <a:xfrm>
            <a:off x="1724025" y="5095875"/>
            <a:ext cx="9525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0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观察检查与纠错能力</a:t>
            </a:r>
            <a:endParaRPr sz="20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09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09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数理化的理解，要落到运用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数理化的理解，要落到运用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数学"/>
          <p:cNvSpPr>
            <a:spLocks noGrp="1"/>
          </p:cNvSpPr>
          <p:nvPr/>
        </p:nvSpPr>
        <p:spPr>
          <a:xfrm>
            <a:off x="762000" y="2190750"/>
            <a:ext cx="3143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数学</a:t>
            </a:r>
            <a:endParaRPr sz="4725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这一步"/>
          <p:cNvSpPr>
            <a:spLocks noGrp="1"/>
          </p:cNvSpPr>
          <p:nvPr/>
        </p:nvSpPr>
        <p:spPr>
          <a:xfrm>
            <a:off x="762000" y="34766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这一步</a:t>
            </a:r>
            <a:endParaRPr sz="2850" b="0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为什么这样做？"/>
          <p:cNvSpPr>
            <a:spLocks noGrp="1"/>
          </p:cNvSpPr>
          <p:nvPr/>
        </p:nvSpPr>
        <p:spPr>
          <a:xfrm>
            <a:off x="762000" y="4095750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为什么这样做？</a:t>
            </a:r>
            <a:endParaRPr sz="23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物理"/>
          <p:cNvSpPr>
            <a:spLocks noGrp="1"/>
          </p:cNvSpPr>
          <p:nvPr/>
        </p:nvSpPr>
        <p:spPr>
          <a:xfrm>
            <a:off x="4572000" y="2190750"/>
            <a:ext cx="3143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物理</a:t>
            </a:r>
            <a:endParaRPr sz="4725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这个公式"/>
          <p:cNvSpPr>
            <a:spLocks noGrp="1"/>
          </p:cNvSpPr>
          <p:nvPr/>
        </p:nvSpPr>
        <p:spPr>
          <a:xfrm>
            <a:off x="4572000" y="34766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这个公式</a:t>
            </a:r>
            <a:endParaRPr sz="2850" b="0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在什么条件下能用？"/>
          <p:cNvSpPr>
            <a:spLocks noGrp="1"/>
          </p:cNvSpPr>
          <p:nvPr/>
        </p:nvSpPr>
        <p:spPr>
          <a:xfrm>
            <a:off x="4572000" y="4095750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在什么条件下能用？</a:t>
            </a:r>
            <a:endParaRPr sz="23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化学"/>
          <p:cNvSpPr>
            <a:spLocks noGrp="1"/>
          </p:cNvSpPr>
          <p:nvPr/>
        </p:nvSpPr>
        <p:spPr>
          <a:xfrm>
            <a:off x="8382000" y="2190750"/>
            <a:ext cx="3143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47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化学</a:t>
            </a:r>
            <a:endParaRPr sz="4725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这个结论"/>
          <p:cNvSpPr>
            <a:spLocks noGrp="1"/>
          </p:cNvSpPr>
          <p:nvPr/>
        </p:nvSpPr>
        <p:spPr>
          <a:xfrm>
            <a:off x="8382000" y="34766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850" b="0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这个结论</a:t>
            </a:r>
            <a:endParaRPr sz="2850" b="0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1" name="怎样在情境中判断？"/>
          <p:cNvSpPr>
            <a:spLocks noGrp="1"/>
          </p:cNvSpPr>
          <p:nvPr/>
        </p:nvSpPr>
        <p:spPr>
          <a:xfrm>
            <a:off x="8382000" y="4095750"/>
            <a:ext cx="3429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怎样在情境中判断？</a:t>
            </a:r>
            <a:endParaRPr sz="23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10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10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一次完整的学习过程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一次完整的学习过程</a:t>
            </a:r>
            <a:endParaRPr sz="34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测"/>
          <p:cNvSpPr>
            <a:spLocks noGrp="1"/>
          </p:cNvSpPr>
          <p:nvPr/>
        </p:nvSpPr>
        <p:spPr>
          <a:xfrm>
            <a:off x="762000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测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看起点"/>
          <p:cNvSpPr>
            <a:spLocks noGrp="1"/>
          </p:cNvSpPr>
          <p:nvPr/>
        </p:nvSpPr>
        <p:spPr>
          <a:xfrm>
            <a:off x="762000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看起点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找"/>
          <p:cNvSpPr>
            <a:spLocks noGrp="1"/>
          </p:cNvSpPr>
          <p:nvPr/>
        </p:nvSpPr>
        <p:spPr>
          <a:xfrm>
            <a:off x="2619375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找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定重点"/>
          <p:cNvSpPr>
            <a:spLocks noGrp="1"/>
          </p:cNvSpPr>
          <p:nvPr/>
        </p:nvSpPr>
        <p:spPr>
          <a:xfrm>
            <a:off x="2619375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定重点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讲"/>
          <p:cNvSpPr>
            <a:spLocks noGrp="1"/>
          </p:cNvSpPr>
          <p:nvPr/>
        </p:nvSpPr>
        <p:spPr>
          <a:xfrm>
            <a:off x="4476750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讲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讲明白"/>
          <p:cNvSpPr>
            <a:spLocks noGrp="1"/>
          </p:cNvSpPr>
          <p:nvPr/>
        </p:nvSpPr>
        <p:spPr>
          <a:xfrm>
            <a:off x="4476750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讲明白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练"/>
          <p:cNvSpPr>
            <a:spLocks noGrp="1"/>
          </p:cNvSpPr>
          <p:nvPr/>
        </p:nvSpPr>
        <p:spPr>
          <a:xfrm>
            <a:off x="6334125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练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自己做"/>
          <p:cNvSpPr>
            <a:spLocks noGrp="1"/>
          </p:cNvSpPr>
          <p:nvPr/>
        </p:nvSpPr>
        <p:spPr>
          <a:xfrm>
            <a:off x="6334125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自己做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1" name="检"/>
          <p:cNvSpPr>
            <a:spLocks noGrp="1"/>
          </p:cNvSpPr>
          <p:nvPr/>
        </p:nvSpPr>
        <p:spPr>
          <a:xfrm>
            <a:off x="8191500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检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2" name="换题验"/>
          <p:cNvSpPr>
            <a:spLocks noGrp="1"/>
          </p:cNvSpPr>
          <p:nvPr/>
        </p:nvSpPr>
        <p:spPr>
          <a:xfrm>
            <a:off x="8191500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换题验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3" name="反馈"/>
          <p:cNvSpPr>
            <a:spLocks noGrp="1"/>
          </p:cNvSpPr>
          <p:nvPr/>
        </p:nvSpPr>
        <p:spPr>
          <a:xfrm>
            <a:off x="10048875" y="266700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2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42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反馈</a:t>
            </a:r>
            <a:endParaRPr sz="42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4" name="看下一步"/>
          <p:cNvSpPr>
            <a:spLocks noGrp="1"/>
          </p:cNvSpPr>
          <p:nvPr/>
        </p:nvSpPr>
        <p:spPr>
          <a:xfrm>
            <a:off x="10048875" y="4038600"/>
            <a:ext cx="17430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7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看下一步</a:t>
            </a:r>
            <a:endParaRPr sz="217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5" name="每一步，都围绕孩子的实际表现展开。"/>
          <p:cNvSpPr>
            <a:spLocks noGrp="1"/>
          </p:cNvSpPr>
          <p:nvPr/>
        </p:nvSpPr>
        <p:spPr>
          <a:xfrm>
            <a:off x="762000" y="556260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4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每一步，都围绕孩子的实际表现展开。</a:t>
            </a:r>
            <a:endParaRPr sz="24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11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11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掌握情况，需要继续验证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掌握情况，需要继续验证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当堂"/>
          <p:cNvSpPr>
            <a:spLocks noGrp="1"/>
          </p:cNvSpPr>
          <p:nvPr/>
        </p:nvSpPr>
        <p:spPr>
          <a:xfrm>
            <a:off x="762000" y="22193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当堂</a:t>
            </a:r>
            <a:endParaRPr sz="3750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撤掉提示"/>
          <p:cNvSpPr>
            <a:spLocks noGrp="1"/>
          </p:cNvSpPr>
          <p:nvPr/>
        </p:nvSpPr>
        <p:spPr>
          <a:xfrm>
            <a:off x="762000" y="337185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撤掉提示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能独立做吗？"/>
          <p:cNvSpPr>
            <a:spLocks noGrp="1"/>
          </p:cNvSpPr>
          <p:nvPr/>
        </p:nvSpPr>
        <p:spPr>
          <a:xfrm>
            <a:off x="762000" y="4171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能独立做吗？</a:t>
            </a:r>
            <a:endParaRPr sz="30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过几天"/>
          <p:cNvSpPr>
            <a:spLocks noGrp="1"/>
          </p:cNvSpPr>
          <p:nvPr/>
        </p:nvSpPr>
        <p:spPr>
          <a:xfrm>
            <a:off x="4591050" y="22193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过几天</a:t>
            </a:r>
            <a:endParaRPr sz="3750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7" name="再次练习"/>
          <p:cNvSpPr>
            <a:spLocks noGrp="1"/>
          </p:cNvSpPr>
          <p:nvPr/>
        </p:nvSpPr>
        <p:spPr>
          <a:xfrm>
            <a:off x="4591050" y="337185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再次练习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8" name="还记得吗？"/>
          <p:cNvSpPr>
            <a:spLocks noGrp="1"/>
          </p:cNvSpPr>
          <p:nvPr/>
        </p:nvSpPr>
        <p:spPr>
          <a:xfrm>
            <a:off x="4591050" y="4171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还记得吗？</a:t>
            </a:r>
            <a:endParaRPr sz="30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9" name="换情境"/>
          <p:cNvSpPr>
            <a:spLocks noGrp="1"/>
          </p:cNvSpPr>
          <p:nvPr/>
        </p:nvSpPr>
        <p:spPr>
          <a:xfrm>
            <a:off x="8420100" y="22193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7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换情境</a:t>
            </a:r>
            <a:endParaRPr sz="3750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0" name="改变条件"/>
          <p:cNvSpPr>
            <a:spLocks noGrp="1"/>
          </p:cNvSpPr>
          <p:nvPr/>
        </p:nvSpPr>
        <p:spPr>
          <a:xfrm>
            <a:off x="8420100" y="3371850"/>
            <a:ext cx="323850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3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改变条件</a:t>
            </a:r>
            <a:endParaRPr sz="23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11" name="还能用吗？"/>
          <p:cNvSpPr>
            <a:spLocks noGrp="1"/>
          </p:cNvSpPr>
          <p:nvPr/>
        </p:nvSpPr>
        <p:spPr>
          <a:xfrm>
            <a:off x="8420100" y="4171950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07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还能用吗？</a:t>
            </a:r>
            <a:endParaRPr sz="307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2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12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信心，来自一次具体的做到"/>
          <p:cNvSpPr>
            <a:spLocks noGrp="1"/>
          </p:cNvSpPr>
          <p:nvPr/>
        </p:nvSpPr>
        <p:spPr>
          <a:xfrm>
            <a:off x="781050" y="895350"/>
            <a:ext cx="9715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信心，来自一次具体的做到</a:t>
            </a:r>
            <a:endParaRPr sz="27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“这次，"/>
          <p:cNvSpPr>
            <a:spLocks noGrp="1"/>
          </p:cNvSpPr>
          <p:nvPr/>
        </p:nvSpPr>
        <p:spPr>
          <a:xfrm>
            <a:off x="762000" y="2200275"/>
            <a:ext cx="74295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8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8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“这次，</a:t>
            </a:r>
            <a:endParaRPr sz="58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我自己做出来了。”"/>
          <p:cNvSpPr>
            <a:spLocks noGrp="1"/>
          </p:cNvSpPr>
          <p:nvPr/>
        </p:nvSpPr>
        <p:spPr>
          <a:xfrm>
            <a:off x="762000" y="3257550"/>
            <a:ext cx="9144000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1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1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我自己做出来了。”</a:t>
            </a:r>
            <a:endParaRPr sz="51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13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13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华北交付中心"/>
          <p:cNvSpPr>
            <a:spLocks noGrp="1"/>
          </p:cNvSpPr>
          <p:nvPr/>
        </p:nvSpPr>
        <p:spPr>
          <a:xfrm>
            <a:off x="762000" y="762000"/>
            <a:ext cx="1028700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8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8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华北交付中心</a:t>
            </a:r>
            <a:endParaRPr sz="38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1对1伴学"/>
          <p:cNvSpPr>
            <a:spLocks noGrp="1"/>
          </p:cNvSpPr>
          <p:nvPr/>
        </p:nvSpPr>
        <p:spPr>
          <a:xfrm>
            <a:off x="762000" y="2200275"/>
            <a:ext cx="1009650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00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600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1对1伴学</a:t>
            </a:r>
            <a:endParaRPr sz="6000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围绕孩子当下的问题"/>
          <p:cNvSpPr>
            <a:spLocks noGrp="1"/>
          </p:cNvSpPr>
          <p:nvPr/>
        </p:nvSpPr>
        <p:spPr>
          <a:xfrm>
            <a:off x="800100" y="3743325"/>
            <a:ext cx="100965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60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围绕孩子当下的问题</a:t>
            </a:r>
            <a:endParaRPr sz="360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调整讲解与练习，让孩子有机会独立完成。"/>
          <p:cNvSpPr>
            <a:spLocks noGrp="1"/>
          </p:cNvSpPr>
          <p:nvPr/>
        </p:nvSpPr>
        <p:spPr>
          <a:xfrm>
            <a:off x="800100" y="4838700"/>
            <a:ext cx="1038225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5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调整讲解与练习，让孩子有机会独立完成。</a:t>
            </a:r>
            <a:endParaRPr sz="25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14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14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家长可以关心的三个问题"/>
          <p:cNvSpPr>
            <a:spLocks noGrp="1"/>
          </p:cNvSpPr>
          <p:nvPr/>
        </p:nvSpPr>
        <p:spPr>
          <a:xfrm>
            <a:off x="762000" y="7048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家长可以关心的三个问题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今天重点解决了什么？"/>
          <p:cNvSpPr>
            <a:spLocks noGrp="1"/>
          </p:cNvSpPr>
          <p:nvPr/>
        </p:nvSpPr>
        <p:spPr>
          <a:xfrm>
            <a:off x="800100" y="2152650"/>
            <a:ext cx="104775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今天重点解决了什么？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孩子能独立做到哪一步？"/>
          <p:cNvSpPr>
            <a:spLocks noGrp="1"/>
          </p:cNvSpPr>
          <p:nvPr/>
        </p:nvSpPr>
        <p:spPr>
          <a:xfrm>
            <a:off x="800100" y="3333750"/>
            <a:ext cx="104775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孩子能独立做到哪一步？</a:t>
            </a:r>
            <a:endParaRPr sz="3450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接下来准备练什么？"/>
          <p:cNvSpPr>
            <a:spLocks noGrp="1"/>
          </p:cNvSpPr>
          <p:nvPr/>
        </p:nvSpPr>
        <p:spPr>
          <a:xfrm>
            <a:off x="800100" y="4514850"/>
            <a:ext cx="1047750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450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接下来准备练什么？</a:t>
            </a:r>
            <a:endParaRPr sz="3450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15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15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让孩子来试试看"/>
          <p:cNvSpPr>
            <a:spLocks noGrp="1"/>
          </p:cNvSpPr>
          <p:nvPr/>
        </p:nvSpPr>
        <p:spPr>
          <a:xfrm>
            <a:off x="762000" y="1543050"/>
            <a:ext cx="1066800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0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60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让孩子来试试看</a:t>
            </a:r>
            <a:endParaRPr sz="60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带着一个问题，体验一次学习过程。"/>
          <p:cNvSpPr>
            <a:spLocks noGrp="1"/>
          </p:cNvSpPr>
          <p:nvPr/>
        </p:nvSpPr>
        <p:spPr>
          <a:xfrm>
            <a:off x="800100" y="3276600"/>
            <a:ext cx="1057275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2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3225" b="0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带着一个问题，体验一次学习过程。</a:t>
            </a:r>
            <a:endParaRPr sz="3225" b="0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听听孩子的感受，再决定下一步。"/>
          <p:cNvSpPr>
            <a:spLocks noGrp="1"/>
          </p:cNvSpPr>
          <p:nvPr/>
        </p:nvSpPr>
        <p:spPr>
          <a:xfrm>
            <a:off x="800100" y="4276725"/>
            <a:ext cx="104775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听听孩子的感受，再决定下一步。</a:t>
            </a:r>
            <a:endParaRPr sz="27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欢迎会后了解体验安排"/>
          <p:cNvSpPr>
            <a:spLocks noGrp="1"/>
          </p:cNvSpPr>
          <p:nvPr/>
        </p:nvSpPr>
        <p:spPr>
          <a:xfrm>
            <a:off x="800100" y="5562600"/>
            <a:ext cx="1047750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25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欢迎会后了解体验安排</a:t>
            </a:r>
            <a:endParaRPr sz="2250" b="0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16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16</a:t>
            </a:r>
            <a:endParaRPr sz="1350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2" name="今晚，试着这样问孩子"/>
          <p:cNvSpPr>
            <a:spLocks noGrp="1"/>
          </p:cNvSpPr>
          <p:nvPr/>
        </p:nvSpPr>
        <p:spPr>
          <a:xfrm>
            <a:off x="762000" y="885825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6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625" b="0">
                <a:solidFill>
                  <a:srgbClr val="63708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今晚，试着这样问孩子</a:t>
            </a:r>
            <a:endParaRPr sz="2625" b="0">
              <a:solidFill>
                <a:srgbClr val="63708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“哪一个地方"/>
          <p:cNvSpPr>
            <a:spLocks noGrp="1"/>
          </p:cNvSpPr>
          <p:nvPr/>
        </p:nvSpPr>
        <p:spPr>
          <a:xfrm>
            <a:off x="762000" y="2219325"/>
            <a:ext cx="10477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6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6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“哪一个地方</a:t>
            </a:r>
            <a:endParaRPr sz="56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让你最头疼？"/>
          <p:cNvSpPr>
            <a:spLocks noGrp="1"/>
          </p:cNvSpPr>
          <p:nvPr/>
        </p:nvSpPr>
        <p:spPr>
          <a:xfrm>
            <a:off x="762000" y="3190875"/>
            <a:ext cx="104775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6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625" b="1">
                <a:solidFill>
                  <a:srgbClr val="182A3C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让你最头疼？</a:t>
            </a:r>
            <a:endParaRPr sz="5625" b="1">
              <a:solidFill>
                <a:srgbClr val="182A3C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你说说，我先听。”"/>
          <p:cNvSpPr>
            <a:spLocks noGrp="1"/>
          </p:cNvSpPr>
          <p:nvPr/>
        </p:nvSpPr>
        <p:spPr>
          <a:xfrm>
            <a:off x="762000" y="4286250"/>
            <a:ext cx="10668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0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025" b="1">
                <a:solidFill>
                  <a:srgbClr val="AC6147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你说说，我先听。”</a:t>
            </a:r>
            <a:endParaRPr sz="5025" b="1">
              <a:solidFill>
                <a:srgbClr val="AC6147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7"/>
          <p:cNvSpPr>
            <a:spLocks noGrp="1"/>
          </p:cNvSpPr>
          <p:nvPr/>
        </p:nvSpPr>
        <p:spPr>
          <a:xfrm>
            <a:off x="11049000" y="633412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135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17</a:t>
            </a:r>
            <a:endParaRPr sz="135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3" name="“这一步，"/>
          <p:cNvSpPr>
            <a:spLocks noGrp="1"/>
          </p:cNvSpPr>
          <p:nvPr/>
        </p:nvSpPr>
        <p:spPr>
          <a:xfrm>
            <a:off x="762000" y="1809750"/>
            <a:ext cx="742950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61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6150" b="1">
                <a:solidFill>
                  <a:srgbClr val="FAF8F3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“这一步，</a:t>
            </a:r>
            <a:endParaRPr sz="6150" b="1">
              <a:solidFill>
                <a:srgbClr val="FAF8F3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4" name="我想自己试试。”"/>
          <p:cNvSpPr>
            <a:spLocks noGrp="1"/>
          </p:cNvSpPr>
          <p:nvPr/>
        </p:nvSpPr>
        <p:spPr>
          <a:xfrm>
            <a:off x="762000" y="3009900"/>
            <a:ext cx="8763000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5700" b="1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我想自己试试。”</a:t>
            </a:r>
            <a:endParaRPr sz="5700" b="1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5" name="从孩子眼前这一步开始"/>
          <p:cNvSpPr>
            <a:spLocks noGrp="1"/>
          </p:cNvSpPr>
          <p:nvPr/>
        </p:nvSpPr>
        <p:spPr>
          <a:xfrm>
            <a:off x="800100" y="4791075"/>
            <a:ext cx="76200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700" b="0">
                <a:solidFill>
                  <a:srgbClr val="B9C4D0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从孩子眼前这一步开始</a:t>
            </a:r>
            <a:endParaRPr sz="2700" b="0">
              <a:solidFill>
                <a:srgbClr val="B9C4D0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  <p:sp>
        <p:nvSpPr>
          <p:cNvPr id="6" name="华北交付中心"/>
          <p:cNvSpPr>
            <a:spLocks noGrp="1"/>
          </p:cNvSpPr>
          <p:nvPr/>
        </p:nvSpPr>
        <p:spPr>
          <a:xfrm>
            <a:off x="800100" y="5705475"/>
            <a:ext cx="6667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defRPr>
            </a:pPr>
            <a:r>
              <a:rPr sz="2100" b="0">
                <a:solidFill>
                  <a:srgbClr val="D8B374"/>
                </a:solidFill>
                <a:latin typeface="Heiti TC" panose="02000000000000000000" charset="-122"/>
                <a:ea typeface="Heiti TC" panose="02000000000000000000" charset="-122"/>
                <a:cs typeface="Heiti TC" panose="02000000000000000000" charset="-122"/>
              </a:rPr>
              <a:t>华北交付中心</a:t>
            </a:r>
            <a:endParaRPr sz="2100" b="0">
              <a:solidFill>
                <a:srgbClr val="D8B374"/>
              </a:solidFill>
              <a:latin typeface="Heiti TC" panose="02000000000000000000" charset="-122"/>
              <a:ea typeface="Heiti TC" panose="02000000000000000000" charset="-122"/>
              <a:cs typeface="Heiti TC" panose="020000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</Words>
  <Application>WPS Presentation</Application>
  <PresentationFormat>Converted Presentation</PresentationFormat>
  <Paragraphs>262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Heiti TC</vt:lpstr>
      <vt:lpstr>微软雅黑</vt:lpstr>
      <vt:lpstr>汉仪旗黑</vt:lpstr>
      <vt:lpstr>宋体</vt:lpstr>
      <vt:lpstr>Arial Unicode MS</vt:lpstr>
      <vt:lpstr>汉仪书宋二KW</vt:lpstr>
      <vt:lpstr>Calibri</vt:lpstr>
      <vt:lpstr>Helvetica Neue</vt:lpstr>
      <vt:lpstr>Heiti TC Medium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宋登高</cp:lastModifiedBy>
  <cp:revision>2</cp:revision>
  <dcterms:created xsi:type="dcterms:W3CDTF">2026-09-17T02:24:51Z</dcterms:created>
  <dcterms:modified xsi:type="dcterms:W3CDTF">2026-09-17T02:24:51Z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B7EA28F5BEEC31CB734FAB6A12606141_43</vt:lpwstr>
  </property>
  <property fmtid="{D5CDD505-2E9C-101B-9397-08002B2CF9AE}" pid="3" name="KSOProductBuildVer">
    <vt:lpwstr>1033-6.7.1.8828</vt:lpwstr>
  </property>
</Properties>
</file>